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324" r:id="rId3"/>
    <p:sldId id="326" r:id="rId4"/>
    <p:sldId id="327" r:id="rId5"/>
    <p:sldId id="328" r:id="rId6"/>
    <p:sldId id="329" r:id="rId7"/>
    <p:sldId id="330" r:id="rId8"/>
    <p:sldId id="331" r:id="rId9"/>
    <p:sldId id="337" r:id="rId10"/>
    <p:sldId id="332" r:id="rId11"/>
    <p:sldId id="333" r:id="rId12"/>
    <p:sldId id="334" r:id="rId13"/>
    <p:sldId id="335" r:id="rId14"/>
    <p:sldId id="33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호용" initials="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8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9734-D6F3-4DE6-B450-FD37E7F8A457}" type="datetimeFigureOut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DD73D-FBCD-4BC4-89B2-0C4D6E71B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75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6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260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685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54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5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418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4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637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91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96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그저 코드를 실행할 수 있는 하나의 방법에 불과한 그저 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 Script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런타임일 뿐입니다</a:t>
            </a:r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분야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입출력이 잦은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스트리밍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실시간으로 다루는 어플리케이션</a:t>
            </a:r>
          </a:p>
          <a:p>
            <a:pPr fontAlgn="base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API </a:t>
            </a:r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어플리케이션</a:t>
            </a:r>
          </a:p>
          <a:p>
            <a:pPr fontAlgn="base"/>
            <a:r>
              <a:rPr lang="ko-KR" alt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 페이지 어플리케이션</a:t>
            </a:r>
            <a:endParaRPr lang="en-US" altLang="ko-KR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DD73D-FBCD-4BC4-89B2-0C4D6E71B9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5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C66C-B06E-43C5-8F32-F179D2512921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79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8F4-FC40-41EE-BF26-E60D5F030BDF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5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59FC6-60B7-4380-B49A-F3E5FB97FE5E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0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8E2C-32BB-49CB-A80D-FC3FF9FD8AB2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9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42EE9-7B2A-4EDB-B637-4ED4B1A3C8AF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7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48EF-FAA7-4712-BC72-950719A8812F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8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7B128-F142-415C-8ADA-B5250D5E462B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52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8A93-BA74-4197-B78D-887EDCA5183D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2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7C3C-4EF7-4F19-A98E-6D898DEE5BC7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5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054C-2F40-4A55-8369-96B38F200B4F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9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8BB6-C6A4-45ED-979B-957015B0B88F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7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255BE-0863-4042-9ACB-5110E7D2C697}" type="datetime1">
              <a:rPr lang="ko-KR" altLang="en-US" smtClean="0"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HuStar Robot 1st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290AA-B941-4661-B718-F28DDD528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2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C17C45-6D52-4D69-B8A2-438AD196CDAE}"/>
              </a:ext>
            </a:extLst>
          </p:cNvPr>
          <p:cNvCxnSpPr>
            <a:cxnSpLocks/>
          </p:cNvCxnSpPr>
          <p:nvPr/>
        </p:nvCxnSpPr>
        <p:spPr>
          <a:xfrm>
            <a:off x="406400" y="3403600"/>
            <a:ext cx="83439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27560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37182FDF-CDCF-43CF-9AC1-A37594C7C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92" y="2379011"/>
            <a:ext cx="9073008" cy="864096"/>
          </a:xfrm>
          <a:prstGeom prst="rect">
            <a:avLst/>
          </a:prstGeom>
        </p:spPr>
        <p:txBody>
          <a:bodyPr lIns="0" rIns="0"/>
          <a:lstStyle>
            <a:lvl1pPr algn="ctr">
              <a:defRPr sz="5000" spc="-100" baseline="0">
                <a:solidFill>
                  <a:schemeClr val="tx1"/>
                </a:solidFill>
                <a:latin typeface="나눔고딕"/>
                <a:ea typeface="나눔고딕"/>
              </a:defRPr>
            </a:lvl1pPr>
          </a:lstStyle>
          <a:p>
            <a:pPr marL="0" algn="ctr" defTabSz="914400" latinLnBrk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5000" b="1" kern="1200" spc="-100" baseline="0" dirty="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j-cs"/>
              </a:rPr>
              <a:t>C</a:t>
            </a:r>
            <a:r>
              <a:rPr lang="ko-KR" altLang="en-US" sz="5000" b="1" kern="1200" spc="-100" baseline="0" dirty="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j-cs"/>
              </a:rPr>
              <a:t>프로젝트 </a:t>
            </a:r>
            <a:r>
              <a:rPr lang="en-US" altLang="ko-KR" sz="5000" b="1" kern="1200" spc="-100" baseline="0" dirty="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j-cs"/>
              </a:rPr>
              <a:t>Part1 </a:t>
            </a:r>
            <a:r>
              <a:rPr lang="ko-KR" altLang="en-US" sz="5000" b="1" kern="1200" spc="-100" baseline="0" dirty="0">
                <a:solidFill>
                  <a:schemeClr val="tx1">
                    <a:alpha val="100000"/>
                  </a:schemeClr>
                </a:solidFill>
                <a:latin typeface="나눔고딕"/>
                <a:ea typeface="나눔고딕"/>
                <a:cs typeface="+mj-cs"/>
              </a:rPr>
              <a:t>실습 결과물</a:t>
            </a:r>
            <a:endParaRPr lang="ko-KR" altLang="ko-KR" sz="5000" b="1" kern="1200" spc="-100" baseline="0" dirty="0">
              <a:solidFill>
                <a:schemeClr val="tx1">
                  <a:alpha val="10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8F1D9296-305E-4E43-8791-4CB905B50BFD}"/>
              </a:ext>
            </a:extLst>
          </p:cNvPr>
          <p:cNvSpPr txBox="1">
            <a:spLocks/>
          </p:cNvSpPr>
          <p:nvPr/>
        </p:nvSpPr>
        <p:spPr>
          <a:xfrm>
            <a:off x="3395750" y="356409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 </a:t>
            </a:r>
            <a:r>
              <a:rPr lang="ko-KR" altLang="en-US" dirty="0"/>
              <a:t>강호용</a:t>
            </a:r>
          </a:p>
        </p:txBody>
      </p:sp>
    </p:spTree>
    <p:extLst>
      <p:ext uri="{BB962C8B-B14F-4D97-AF65-F5344CB8AC3E}">
        <p14:creationId xmlns:p14="http://schemas.microsoft.com/office/powerpoint/2010/main" val="1373417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스케일 값 구하기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 </a:t>
            </a:r>
          </a:p>
        </p:txBody>
      </p:sp>
      <p:pic>
        <p:nvPicPr>
          <p:cNvPr id="3" name="그림 2" descr="실내, 화면, 모니터, 컴퓨터이(가) 표시된 사진&#10;&#10;자동 생성된 설명">
            <a:extLst>
              <a:ext uri="{FF2B5EF4-FFF2-40B4-BE49-F238E27FC236}">
                <a16:creationId xmlns:a16="http://schemas.microsoft.com/office/drawing/2014/main" id="{6A688ABE-E18B-4187-B3FC-DEE40B062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46" y="860507"/>
            <a:ext cx="7016908" cy="51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스케일 값 구하고 저장하기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 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43F5AB9F-A8DC-4EBA-8DFD-F7F975E21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394892"/>
              </p:ext>
            </p:extLst>
          </p:nvPr>
        </p:nvGraphicFramePr>
        <p:xfrm>
          <a:off x="5484867" y="1039171"/>
          <a:ext cx="2852683" cy="1770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포장기 셸 개체" showAsIcon="1" r:id="rId4" imgW="783000" imgH="486000" progId="Package">
                  <p:embed/>
                </p:oleObj>
              </mc:Choice>
              <mc:Fallback>
                <p:oleObj name="포장기 셸 개체" showAsIcon="1" r:id="rId4" imgW="783000" imgH="486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4867" y="1039171"/>
                        <a:ext cx="2852683" cy="1770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4_shape2">
            <a:extLst>
              <a:ext uri="{FF2B5EF4-FFF2-40B4-BE49-F238E27FC236}">
                <a16:creationId xmlns:a16="http://schemas.microsoft.com/office/drawing/2014/main" id="{DACD0380-112A-4DFF-A91A-B3F84A06296C}"/>
              </a:ext>
            </a:extLst>
          </p:cNvPr>
          <p:cNvSpPr txBox="1">
            <a:spLocks/>
          </p:cNvSpPr>
          <p:nvPr/>
        </p:nvSpPr>
        <p:spPr>
          <a:xfrm>
            <a:off x="977899" y="1287014"/>
            <a:ext cx="1765301" cy="135152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스케일 값 </a:t>
            </a:r>
            <a:endParaRPr lang="en-US" altLang="ko-KR" sz="2400" dirty="0">
              <a:solidFill>
                <a:schemeClr val="tx1">
                  <a:alpha val="10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alpha val="100000"/>
                  </a:schemeClr>
                </a:solidFill>
              </a:rPr>
              <a:t>행렬</a:t>
            </a: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 </a:t>
            </a:r>
            <a:endParaRPr lang="en-US" altLang="ko-KR" sz="2400" dirty="0">
              <a:solidFill>
                <a:schemeClr val="tx1">
                  <a:alpha val="100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z="2400" dirty="0">
                <a:solidFill>
                  <a:schemeClr val="tx1">
                    <a:alpha val="100000"/>
                  </a:schemeClr>
                </a:solidFill>
              </a:rPr>
              <a:t>X</a:t>
            </a: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값 </a:t>
            </a:r>
            <a:r>
              <a:rPr lang="en-US" altLang="ko-KR" sz="2400" dirty="0">
                <a:solidFill>
                  <a:schemeClr val="tx1">
                    <a:alpha val="100000"/>
                  </a:schemeClr>
                </a:solidFill>
              </a:rPr>
              <a:t>y</a:t>
            </a: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값 </a:t>
            </a:r>
            <a:endParaRPr lang="en-US" altLang="ko-KR" sz="2400" dirty="0">
              <a:solidFill>
                <a:schemeClr val="tx1">
                  <a:alpha val="100000"/>
                </a:schemeClr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DD0AF81-F163-476A-97E0-2DAE8C5949D7}"/>
              </a:ext>
            </a:extLst>
          </p:cNvPr>
          <p:cNvSpPr/>
          <p:nvPr/>
        </p:nvSpPr>
        <p:spPr>
          <a:xfrm>
            <a:off x="2743200" y="1592317"/>
            <a:ext cx="2741667" cy="740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E2DAB-3754-435C-81DF-C774D58D7143}"/>
              </a:ext>
            </a:extLst>
          </p:cNvPr>
          <p:cNvSpPr txBox="1"/>
          <p:nvPr/>
        </p:nvSpPr>
        <p:spPr>
          <a:xfrm>
            <a:off x="3625805" y="2333241"/>
            <a:ext cx="61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Save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375C18-C524-48F0-B85E-EB01D2F1A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1" y="3758639"/>
            <a:ext cx="8953500" cy="15322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558580-6D31-4DBC-B6F5-1FE2ABB1202D}"/>
              </a:ext>
            </a:extLst>
          </p:cNvPr>
          <p:cNvSpPr txBox="1"/>
          <p:nvPr/>
        </p:nvSpPr>
        <p:spPr>
          <a:xfrm>
            <a:off x="78954" y="5438983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두개 의 좌표 거리 측정 및 스케일 </a:t>
            </a:r>
            <a:r>
              <a:rPr lang="en-US" altLang="ko-KR" dirty="0"/>
              <a:t>D </a:t>
            </a:r>
            <a:r>
              <a:rPr lang="ko-KR" altLang="en-US" dirty="0"/>
              <a:t>값 </a:t>
            </a:r>
          </a:p>
        </p:txBody>
      </p:sp>
    </p:spTree>
    <p:extLst>
      <p:ext uri="{BB962C8B-B14F-4D97-AF65-F5344CB8AC3E}">
        <p14:creationId xmlns:p14="http://schemas.microsoft.com/office/powerpoint/2010/main" val="238612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사각형 가로세로길이 추출 및 각도측정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ABD558-0974-4B2F-976E-C9E9FDD2A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2" y="883213"/>
            <a:ext cx="8754315" cy="43158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8DE4F9-1526-44C1-A20C-867C8376ABC0}"/>
              </a:ext>
            </a:extLst>
          </p:cNvPr>
          <p:cNvSpPr txBox="1"/>
          <p:nvPr/>
        </p:nvSpPr>
        <p:spPr>
          <a:xfrm>
            <a:off x="127000" y="5369578"/>
            <a:ext cx="7691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측정 시 사각형이 화면안에 들어오도록 하고 측정하였습니다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빛 으로 인한 사각형 모양에 외각라인이 안나 와서 사진을 이용하여 측정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61698-60CC-4DC1-9D60-D877C7AAA24D}"/>
              </a:ext>
            </a:extLst>
          </p:cNvPr>
          <p:cNvSpPr txBox="1"/>
          <p:nvPr/>
        </p:nvSpPr>
        <p:spPr>
          <a:xfrm>
            <a:off x="127000" y="6034912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(</a:t>
            </a:r>
            <a:r>
              <a:rPr lang="ko-KR" altLang="en-US" dirty="0">
                <a:solidFill>
                  <a:srgbClr val="FF0000"/>
                </a:solidFill>
              </a:rPr>
              <a:t>기존 위치와 다르므로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스케일 값을 다시 측정하여 계산</a:t>
            </a:r>
          </a:p>
        </p:txBody>
      </p:sp>
    </p:spTree>
    <p:extLst>
      <p:ext uri="{BB962C8B-B14F-4D97-AF65-F5344CB8AC3E}">
        <p14:creationId xmlns:p14="http://schemas.microsoft.com/office/powerpoint/2010/main" val="142910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사각형 가로세로길이 추출 및 각도측정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E7CB1-C378-48B1-9E68-95B5D615235C}"/>
              </a:ext>
            </a:extLst>
          </p:cNvPr>
          <p:cNvSpPr txBox="1"/>
          <p:nvPr/>
        </p:nvSpPr>
        <p:spPr>
          <a:xfrm>
            <a:off x="273048" y="1142321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두개 의 좌표 거리 측정 </a:t>
            </a:r>
            <a:r>
              <a:rPr lang="en-US" altLang="ko-KR" dirty="0"/>
              <a:t>(</a:t>
            </a:r>
            <a:r>
              <a:rPr lang="ko-KR" altLang="en-US" dirty="0"/>
              <a:t>좌표 값</a:t>
            </a:r>
            <a:r>
              <a:rPr lang="en-US" altLang="ko-KR" dirty="0"/>
              <a:t>)</a:t>
            </a:r>
            <a:r>
              <a:rPr lang="ko-KR" altLang="en-US" dirty="0"/>
              <a:t>을 이용한 거리측정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D87DF-1FD6-4ADF-870A-C3A432A65732}"/>
              </a:ext>
            </a:extLst>
          </p:cNvPr>
          <p:cNvSpPr txBox="1"/>
          <p:nvPr/>
        </p:nvSpPr>
        <p:spPr>
          <a:xfrm>
            <a:off x="317500" y="1516770"/>
            <a:ext cx="882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d-&gt; sqrt(pow((</a:t>
            </a:r>
            <a:r>
              <a:rPr lang="en-US" altLang="ko-KR" dirty="0" err="1"/>
              <a:t>approx</a:t>
            </a:r>
            <a:r>
              <a:rPr lang="en-US" altLang="ko-KR" dirty="0"/>
              <a:t>[0].x - </a:t>
            </a:r>
            <a:r>
              <a:rPr lang="en-US" altLang="ko-KR" dirty="0" err="1"/>
              <a:t>approx</a:t>
            </a:r>
            <a:r>
              <a:rPr lang="en-US" altLang="ko-KR" dirty="0"/>
              <a:t>[1].x), 2) +(pow((</a:t>
            </a:r>
            <a:r>
              <a:rPr lang="en-US" altLang="ko-KR" dirty="0" err="1"/>
              <a:t>approx</a:t>
            </a:r>
            <a:r>
              <a:rPr lang="en-US" altLang="ko-KR" dirty="0"/>
              <a:t>[0].y - </a:t>
            </a:r>
            <a:r>
              <a:rPr lang="en-US" altLang="ko-KR" dirty="0" err="1"/>
              <a:t>approx</a:t>
            </a:r>
            <a:r>
              <a:rPr lang="en-US" altLang="ko-KR" dirty="0"/>
              <a:t>[1]), 2)));</a:t>
            </a:r>
          </a:p>
          <a:p>
            <a:r>
              <a:rPr lang="en-US" altLang="ko-KR" dirty="0"/>
              <a:t>d2-&gt; sqrt(pow((</a:t>
            </a:r>
            <a:r>
              <a:rPr lang="en-US" altLang="ko-KR" dirty="0" err="1"/>
              <a:t>approx</a:t>
            </a:r>
            <a:r>
              <a:rPr lang="en-US" altLang="ko-KR" dirty="0"/>
              <a:t>[2].x - </a:t>
            </a:r>
            <a:r>
              <a:rPr lang="en-US" altLang="ko-KR" dirty="0" err="1"/>
              <a:t>approx</a:t>
            </a:r>
            <a:r>
              <a:rPr lang="en-US" altLang="ko-KR" dirty="0"/>
              <a:t>[3].x), 2) +(pow((</a:t>
            </a:r>
            <a:r>
              <a:rPr lang="en-US" altLang="ko-KR" dirty="0" err="1"/>
              <a:t>approx</a:t>
            </a:r>
            <a:r>
              <a:rPr lang="en-US" altLang="ko-KR" dirty="0"/>
              <a:t>[2].y - </a:t>
            </a:r>
            <a:r>
              <a:rPr lang="en-US" altLang="ko-KR" dirty="0" err="1"/>
              <a:t>approx</a:t>
            </a:r>
            <a:r>
              <a:rPr lang="en-US" altLang="ko-KR" dirty="0"/>
              <a:t>[3]), 2)));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61A495-1D44-4120-94A1-5965B66E9B41}"/>
              </a:ext>
            </a:extLst>
          </p:cNvPr>
          <p:cNvSpPr/>
          <p:nvPr/>
        </p:nvSpPr>
        <p:spPr>
          <a:xfrm>
            <a:off x="323524" y="31872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D2 = d * D;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D3 = d2 * D;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65579-F873-4454-AE7B-F9AD311F7CC1}"/>
              </a:ext>
            </a:extLst>
          </p:cNvPr>
          <p:cNvSpPr/>
          <p:nvPr/>
        </p:nvSpPr>
        <p:spPr>
          <a:xfrm>
            <a:off x="273049" y="2323541"/>
            <a:ext cx="599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 = 0.388; </a:t>
            </a:r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스케일 값</a:t>
            </a:r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EEFD88-4CB2-4DA7-B3E8-E7E08900D112}"/>
              </a:ext>
            </a:extLst>
          </p:cNvPr>
          <p:cNvSpPr/>
          <p:nvPr/>
        </p:nvSpPr>
        <p:spPr>
          <a:xfrm>
            <a:off x="273048" y="4694900"/>
            <a:ext cx="7095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str1 =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"width result  :"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(D2);</a:t>
            </a:r>
          </a:p>
          <a:p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str2 = </a:t>
            </a:r>
            <a:r>
              <a:rPr lang="en-US" altLang="ko-KR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"height result  :"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to_string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(D3);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432F19-4A1D-473C-9DC8-60A8F5D08F0C}"/>
              </a:ext>
            </a:extLst>
          </p:cNvPr>
          <p:cNvSpPr/>
          <p:nvPr/>
        </p:nvSpPr>
        <p:spPr>
          <a:xfrm>
            <a:off x="273050" y="5453023"/>
            <a:ext cx="9359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putText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dst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str1, </a:t>
            </a: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(400,50), 1, 1, </a:t>
            </a: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Scalar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(0, 200, 255));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putText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dst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str2, </a:t>
            </a: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(105,350), 1, 1, </a:t>
            </a:r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Scalar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(0, 200, 255));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11CBD-577E-411A-93E7-BE0D4D70C913}"/>
              </a:ext>
            </a:extLst>
          </p:cNvPr>
          <p:cNvSpPr txBox="1"/>
          <p:nvPr/>
        </p:nvSpPr>
        <p:spPr>
          <a:xfrm>
            <a:off x="268513" y="2812816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두개 의 좌표 거리 측정 결과 가로 세로 값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803E3-BB75-43A5-954B-CC7FA8495B33}"/>
              </a:ext>
            </a:extLst>
          </p:cNvPr>
          <p:cNvSpPr txBox="1"/>
          <p:nvPr/>
        </p:nvSpPr>
        <p:spPr>
          <a:xfrm>
            <a:off x="284842" y="4165128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화면 출력용</a:t>
            </a:r>
          </a:p>
        </p:txBody>
      </p:sp>
    </p:spTree>
    <p:extLst>
      <p:ext uri="{BB962C8B-B14F-4D97-AF65-F5344CB8AC3E}">
        <p14:creationId xmlns:p14="http://schemas.microsoft.com/office/powerpoint/2010/main" val="221379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각도 측정 코드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3B33B9-3B0B-4AA7-A525-082AE2D0D629}"/>
              </a:ext>
            </a:extLst>
          </p:cNvPr>
          <p:cNvSpPr/>
          <p:nvPr/>
        </p:nvSpPr>
        <p:spPr>
          <a:xfrm>
            <a:off x="273049" y="875521"/>
            <a:ext cx="887095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각도 측정 부분 </a:t>
            </a:r>
            <a:endParaRPr lang="en-US" altLang="ko-KR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angle = (approx.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 – approx.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dirty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.x) * D;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value = angle / D2;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theta =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acos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(value);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angleValue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theta * 180 / </a:t>
            </a:r>
            <a:r>
              <a:rPr lang="en-US" altLang="ko-KR" dirty="0">
                <a:solidFill>
                  <a:srgbClr val="6F008A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CV_PI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가운데 위치를 </a:t>
            </a:r>
            <a:r>
              <a:rPr lang="ko-KR" altLang="en-US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알기위해서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각도 표기위치를 넣기 위한 위치코드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Moments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mmt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moments(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approx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Point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center(mmt.m10 / mmt.m00, mmt.m01 / mmt.m00);</a:t>
            </a:r>
          </a:p>
          <a:p>
            <a:endParaRPr lang="ko-KR" altLang="en-US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circle(dst, center, 5, </a:t>
            </a:r>
            <a:r>
              <a:rPr lang="fr-FR" altLang="ko-KR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Scalar</a:t>
            </a:r>
            <a:r>
              <a:rPr lang="fr-FR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(0, 255, 255), 3);</a:t>
            </a:r>
          </a:p>
          <a:p>
            <a:endParaRPr lang="fr-FR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가운데 원점 위치에 구한 각도를 표기 </a:t>
            </a:r>
            <a:endParaRPr lang="fr-FR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dirty="0" err="1"/>
              <a:t>putText</a:t>
            </a:r>
            <a:r>
              <a:rPr lang="en-US" altLang="ko-KR" dirty="0"/>
              <a:t>(</a:t>
            </a:r>
            <a:r>
              <a:rPr lang="en-US" altLang="ko-KR" dirty="0" err="1"/>
              <a:t>dst</a:t>
            </a:r>
            <a:r>
              <a:rPr lang="en-US" altLang="ko-KR" dirty="0"/>
              <a:t>, "angle :" + </a:t>
            </a:r>
            <a:r>
              <a:rPr lang="en-US" altLang="ko-KR" dirty="0" err="1"/>
              <a:t>to_string</a:t>
            </a:r>
            <a:r>
              <a:rPr lang="en-US" altLang="ko-KR" dirty="0"/>
              <a:t>(</a:t>
            </a:r>
            <a:r>
              <a:rPr lang="en-US" altLang="ko-KR" dirty="0" err="1"/>
              <a:t>angleValue</a:t>
            </a:r>
            <a:r>
              <a:rPr lang="en-US" altLang="ko-KR" dirty="0"/>
              <a:t>), center, FONT_HERSHEY_SIMPLEX, 0.5, Scalar(0, 0, 255), 1);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5F513-9194-48DD-9B7B-E76EA8BFB3AE}"/>
              </a:ext>
            </a:extLst>
          </p:cNvPr>
          <p:cNvSpPr txBox="1"/>
          <p:nvPr/>
        </p:nvSpPr>
        <p:spPr>
          <a:xfrm>
            <a:off x="5970396" y="115627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 -&gt; </a:t>
            </a:r>
            <a:r>
              <a:rPr lang="ko-KR" altLang="en-US" dirty="0"/>
              <a:t>스케일 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1BD65-D121-4B65-846A-54592A6E9650}"/>
              </a:ext>
            </a:extLst>
          </p:cNvPr>
          <p:cNvSpPr txBox="1"/>
          <p:nvPr/>
        </p:nvSpPr>
        <p:spPr>
          <a:xfrm>
            <a:off x="3664020" y="1688475"/>
            <a:ext cx="5648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D2 -&gt;</a:t>
            </a:r>
            <a:r>
              <a:rPr lang="ko-KR" altLang="en-US" dirty="0"/>
              <a:t> </a:t>
            </a:r>
            <a:r>
              <a:rPr lang="en-US" altLang="ko-KR" dirty="0"/>
              <a:t> D2 = d * D(</a:t>
            </a:r>
            <a:r>
              <a:rPr lang="ko-KR" altLang="en-US" dirty="0"/>
              <a:t>스케일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d-&gt; sqrt(pow((</a:t>
            </a:r>
            <a:r>
              <a:rPr lang="en-US" altLang="ko-KR" dirty="0" err="1"/>
              <a:t>approx</a:t>
            </a:r>
            <a:r>
              <a:rPr lang="en-US" altLang="ko-KR" dirty="0"/>
              <a:t>[0].x - </a:t>
            </a:r>
            <a:r>
              <a:rPr lang="en-US" altLang="ko-KR" dirty="0" err="1"/>
              <a:t>approx</a:t>
            </a:r>
            <a:r>
              <a:rPr lang="en-US" altLang="ko-KR" dirty="0"/>
              <a:t>[1].x), 2) + (pow((</a:t>
            </a:r>
            <a:r>
              <a:rPr lang="en-US" altLang="ko-KR" dirty="0" err="1"/>
              <a:t>approx</a:t>
            </a:r>
            <a:r>
              <a:rPr lang="en-US" altLang="ko-KR" dirty="0"/>
              <a:t>[0].y - </a:t>
            </a:r>
            <a:r>
              <a:rPr lang="en-US" altLang="ko-KR" dirty="0" err="1"/>
              <a:t>approx</a:t>
            </a:r>
            <a:r>
              <a:rPr lang="en-US" altLang="ko-KR" dirty="0"/>
              <a:t>[1]), 2)));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96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영상반전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상하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좌우 대칭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</a:t>
            </a:r>
          </a:p>
        </p:txBody>
      </p:sp>
      <p:pic>
        <p:nvPicPr>
          <p:cNvPr id="3" name="그림 2" descr="스크린샷, 테이블, 사진, 모니터이(가) 표시된 사진&#10;&#10;자동 생성된 설명">
            <a:extLst>
              <a:ext uri="{FF2B5EF4-FFF2-40B4-BE49-F238E27FC236}">
                <a16:creationId xmlns:a16="http://schemas.microsoft.com/office/drawing/2014/main" id="{CA91477A-28DC-4199-930A-539B3D48D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9" y="1045541"/>
            <a:ext cx="8539875" cy="3889066"/>
          </a:xfrm>
          <a:prstGeom prst="rect">
            <a:avLst/>
          </a:prstGeom>
        </p:spPr>
      </p:pic>
      <p:sp>
        <p:nvSpPr>
          <p:cNvPr id="9" name="slide4_shape2">
            <a:extLst>
              <a:ext uri="{FF2B5EF4-FFF2-40B4-BE49-F238E27FC236}">
                <a16:creationId xmlns:a16="http://schemas.microsoft.com/office/drawing/2014/main" id="{15D573E0-B2C7-41E6-B265-399301CE105E}"/>
              </a:ext>
            </a:extLst>
          </p:cNvPr>
          <p:cNvSpPr txBox="1">
            <a:spLocks/>
          </p:cNvSpPr>
          <p:nvPr/>
        </p:nvSpPr>
        <p:spPr>
          <a:xfrm>
            <a:off x="273048" y="5267496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영상 반전 체크박스 선택 시 결과물</a:t>
            </a:r>
            <a:endParaRPr lang="en-US" altLang="ko-KR" dirty="0">
              <a:solidFill>
                <a:schemeClr val="tx1">
                  <a:alpha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1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영상반전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상하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좌우 대칭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</a:t>
            </a:r>
          </a:p>
        </p:txBody>
      </p:sp>
      <p:sp>
        <p:nvSpPr>
          <p:cNvPr id="9" name="slide4_shape2">
            <a:extLst>
              <a:ext uri="{FF2B5EF4-FFF2-40B4-BE49-F238E27FC236}">
                <a16:creationId xmlns:a16="http://schemas.microsoft.com/office/drawing/2014/main" id="{15D573E0-B2C7-41E6-B265-399301CE105E}"/>
              </a:ext>
            </a:extLst>
          </p:cNvPr>
          <p:cNvSpPr txBox="1">
            <a:spLocks/>
          </p:cNvSpPr>
          <p:nvPr/>
        </p:nvSpPr>
        <p:spPr>
          <a:xfrm>
            <a:off x="200311" y="530416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영상 반전 및 상하 대칭 체크박스 선택 시 결과물</a:t>
            </a:r>
            <a:endParaRPr lang="en-US" altLang="ko-KR" sz="2400" dirty="0">
              <a:solidFill>
                <a:schemeClr val="tx1">
                  <a:alpha val="100000"/>
                </a:schemeClr>
              </a:solidFill>
            </a:endParaRPr>
          </a:p>
        </p:txBody>
      </p:sp>
      <p:pic>
        <p:nvPicPr>
          <p:cNvPr id="3" name="그림 2" descr="스크린샷, 실내, 사진, 모니터이(가) 표시된 사진&#10;&#10;자동 생성된 설명">
            <a:extLst>
              <a:ext uri="{FF2B5EF4-FFF2-40B4-BE49-F238E27FC236}">
                <a16:creationId xmlns:a16="http://schemas.microsoft.com/office/drawing/2014/main" id="{40AB8A2C-22C4-4E60-BFE4-A8ECA30FE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857369"/>
            <a:ext cx="8826500" cy="43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7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4_shape2">
            <a:extLst>
              <a:ext uri="{FF2B5EF4-FFF2-40B4-BE49-F238E27FC236}">
                <a16:creationId xmlns:a16="http://schemas.microsoft.com/office/drawing/2014/main" id="{15D573E0-B2C7-41E6-B265-399301CE105E}"/>
              </a:ext>
            </a:extLst>
          </p:cNvPr>
          <p:cNvSpPr txBox="1">
            <a:spLocks/>
          </p:cNvSpPr>
          <p:nvPr/>
        </p:nvSpPr>
        <p:spPr>
          <a:xfrm>
            <a:off x="273048" y="5267496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영상 반전 및 좌우 대칭 체크박스 선택 시 결과물</a:t>
            </a:r>
            <a:endParaRPr lang="en-US" altLang="ko-KR" sz="2400" dirty="0">
              <a:solidFill>
                <a:schemeClr val="tx1">
                  <a:alpha val="100000"/>
                </a:schemeClr>
              </a:solidFill>
            </a:endParaRPr>
          </a:p>
        </p:txBody>
      </p:sp>
      <p:pic>
        <p:nvPicPr>
          <p:cNvPr id="4" name="그림 3" descr="스크린샷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4BEC49EE-58EB-45B0-9C1B-265F767F7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027450"/>
            <a:ext cx="8826500" cy="4127873"/>
          </a:xfrm>
          <a:prstGeom prst="rect">
            <a:avLst/>
          </a:prstGeom>
        </p:spPr>
      </p:pic>
      <p:sp>
        <p:nvSpPr>
          <p:cNvPr id="10" name="slide4_shape2">
            <a:extLst>
              <a:ext uri="{FF2B5EF4-FFF2-40B4-BE49-F238E27FC236}">
                <a16:creationId xmlns:a16="http://schemas.microsoft.com/office/drawing/2014/main" id="{AAF29E33-1294-482D-892B-9F62A178F419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영상반전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상하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좌우 대칭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094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4_shape2">
            <a:extLst>
              <a:ext uri="{FF2B5EF4-FFF2-40B4-BE49-F238E27FC236}">
                <a16:creationId xmlns:a16="http://schemas.microsoft.com/office/drawing/2014/main" id="{15D573E0-B2C7-41E6-B265-399301CE105E}"/>
              </a:ext>
            </a:extLst>
          </p:cNvPr>
          <p:cNvSpPr txBox="1">
            <a:spLocks/>
          </p:cNvSpPr>
          <p:nvPr/>
        </p:nvSpPr>
        <p:spPr>
          <a:xfrm>
            <a:off x="273048" y="5267496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영상 반전</a:t>
            </a:r>
            <a:r>
              <a:rPr lang="en-US" altLang="ko-KR" sz="2400" dirty="0">
                <a:solidFill>
                  <a:schemeClr val="tx1">
                    <a:alpha val="100000"/>
                  </a:schemeClr>
                </a:solidFill>
              </a:rPr>
              <a:t>,</a:t>
            </a: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 좌우</a:t>
            </a:r>
            <a:r>
              <a:rPr lang="en-US" altLang="ko-KR" sz="2400" dirty="0">
                <a:solidFill>
                  <a:schemeClr val="tx1">
                    <a:alpha val="10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상하 체크박스 선택 시 결과물</a:t>
            </a:r>
            <a:endParaRPr lang="en-US" altLang="ko-KR" sz="2400" dirty="0">
              <a:solidFill>
                <a:schemeClr val="tx1">
                  <a:alpha val="100000"/>
                </a:schemeClr>
              </a:solidFill>
            </a:endParaRPr>
          </a:p>
        </p:txBody>
      </p:sp>
      <p:pic>
        <p:nvPicPr>
          <p:cNvPr id="3" name="그림 2" descr="스크린샷, 남자, 컴퓨터, 테이블이(가) 표시된 사진&#10;&#10;자동 생성된 설명">
            <a:extLst>
              <a:ext uri="{FF2B5EF4-FFF2-40B4-BE49-F238E27FC236}">
                <a16:creationId xmlns:a16="http://schemas.microsoft.com/office/drawing/2014/main" id="{546C0BD8-8A70-4370-912C-BDE44A220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882869"/>
            <a:ext cx="8826500" cy="4335041"/>
          </a:xfrm>
          <a:prstGeom prst="rect">
            <a:avLst/>
          </a:prstGeom>
        </p:spPr>
      </p:pic>
      <p:sp>
        <p:nvSpPr>
          <p:cNvPr id="10" name="slide4_shape2">
            <a:extLst>
              <a:ext uri="{FF2B5EF4-FFF2-40B4-BE49-F238E27FC236}">
                <a16:creationId xmlns:a16="http://schemas.microsoft.com/office/drawing/2014/main" id="{FF56EC44-7D39-40F1-956B-B9188C7626EE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영상반전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상하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좌우 대칭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253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삼각형 꼭지점 검출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7CD43C-2F2A-4CF7-9BA4-ABBB4677B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6" y="883214"/>
            <a:ext cx="8649368" cy="54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삼각형 꼭지점 검출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 </a:t>
            </a:r>
          </a:p>
        </p:txBody>
      </p:sp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A343171E-2CF1-42D1-9653-691672043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837155"/>
            <a:ext cx="8826500" cy="4682358"/>
          </a:xfrm>
          <a:prstGeom prst="rect">
            <a:avLst/>
          </a:prstGeom>
        </p:spPr>
      </p:pic>
      <p:sp>
        <p:nvSpPr>
          <p:cNvPr id="9" name="slide4_shape2">
            <a:extLst>
              <a:ext uri="{FF2B5EF4-FFF2-40B4-BE49-F238E27FC236}">
                <a16:creationId xmlns:a16="http://schemas.microsoft.com/office/drawing/2014/main" id="{2C647881-83F6-4B01-BECC-8972FB5B53BA}"/>
              </a:ext>
            </a:extLst>
          </p:cNvPr>
          <p:cNvSpPr txBox="1">
            <a:spLocks/>
          </p:cNvSpPr>
          <p:nvPr/>
        </p:nvSpPr>
        <p:spPr>
          <a:xfrm>
            <a:off x="273048" y="569360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이미지를 반대로 하여도 꼭지점 검출 </a:t>
            </a:r>
            <a:endParaRPr lang="en-US" altLang="ko-KR" sz="2400" dirty="0">
              <a:solidFill>
                <a:schemeClr val="tx1">
                  <a:alpha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32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다각형 검출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 </a:t>
            </a:r>
          </a:p>
        </p:txBody>
      </p:sp>
      <p:pic>
        <p:nvPicPr>
          <p:cNvPr id="3" name="그림 2" descr="개체, 컴퓨터, 사진, 테이블이(가) 표시된 사진&#10;&#10;자동 생성된 설명">
            <a:extLst>
              <a:ext uri="{FF2B5EF4-FFF2-40B4-BE49-F238E27FC236}">
                <a16:creationId xmlns:a16="http://schemas.microsoft.com/office/drawing/2014/main" id="{09A777F9-68B8-8642-ADDA-5BAFDA9C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920750"/>
            <a:ext cx="6273800" cy="5016500"/>
          </a:xfrm>
          <a:prstGeom prst="rect">
            <a:avLst/>
          </a:prstGeom>
        </p:spPr>
      </p:pic>
      <p:sp>
        <p:nvSpPr>
          <p:cNvPr id="9" name="slide4_shape2">
            <a:extLst>
              <a:ext uri="{FF2B5EF4-FFF2-40B4-BE49-F238E27FC236}">
                <a16:creationId xmlns:a16="http://schemas.microsoft.com/office/drawing/2014/main" id="{58F122D7-8EF8-0A4A-AE0F-D92EF9AAE50F}"/>
              </a:ext>
            </a:extLst>
          </p:cNvPr>
          <p:cNvSpPr txBox="1">
            <a:spLocks/>
          </p:cNvSpPr>
          <p:nvPr/>
        </p:nvSpPr>
        <p:spPr>
          <a:xfrm>
            <a:off x="273048" y="6112384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다각형 검출 및 각 다각형 면적 </a:t>
            </a:r>
            <a:endParaRPr lang="en-US" altLang="ko-KR" sz="2400" dirty="0">
              <a:solidFill>
                <a:schemeClr val="tx1">
                  <a:alpha val="10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72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48CAD-70D3-4EE4-BA4A-F19DAC3D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94500" y="6492875"/>
            <a:ext cx="3086100" cy="365125"/>
          </a:xfrm>
        </p:spPr>
        <p:txBody>
          <a:bodyPr/>
          <a:lstStyle/>
          <a:p>
            <a:r>
              <a:rPr lang="en-US" altLang="ko-KR" dirty="0" err="1"/>
              <a:t>HuStar</a:t>
            </a:r>
            <a:r>
              <a:rPr lang="en-US" altLang="ko-KR" dirty="0"/>
              <a:t> Robot 1st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239E24-1A55-4673-B74B-B3CAA65AD15A}"/>
              </a:ext>
            </a:extLst>
          </p:cNvPr>
          <p:cNvCxnSpPr>
            <a:cxnSpLocks/>
          </p:cNvCxnSpPr>
          <p:nvPr/>
        </p:nvCxnSpPr>
        <p:spPr>
          <a:xfrm>
            <a:off x="127000" y="712651"/>
            <a:ext cx="88265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4_shape2">
            <a:extLst>
              <a:ext uri="{FF2B5EF4-FFF2-40B4-BE49-F238E27FC236}">
                <a16:creationId xmlns:a16="http://schemas.microsoft.com/office/drawing/2014/main" id="{CAD524A7-23AD-4BC7-B2DD-964D858DA584}"/>
              </a:ext>
            </a:extLst>
          </p:cNvPr>
          <p:cNvSpPr txBox="1">
            <a:spLocks/>
          </p:cNvSpPr>
          <p:nvPr/>
        </p:nvSpPr>
        <p:spPr>
          <a:xfrm>
            <a:off x="273049" y="100013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번 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alpha val="100000"/>
                  </a:schemeClr>
                </a:solidFill>
              </a:rPr>
              <a:t>다각형 검출 정보 리스트 박스 출력</a:t>
            </a:r>
            <a:r>
              <a:rPr lang="en-US" altLang="ko-KR" dirty="0">
                <a:solidFill>
                  <a:schemeClr val="tx1">
                    <a:alpha val="100000"/>
                  </a:schemeClr>
                </a:solidFill>
              </a:rPr>
              <a:t>) </a:t>
            </a:r>
          </a:p>
        </p:txBody>
      </p:sp>
      <p:sp>
        <p:nvSpPr>
          <p:cNvPr id="9" name="slide4_shape2">
            <a:extLst>
              <a:ext uri="{FF2B5EF4-FFF2-40B4-BE49-F238E27FC236}">
                <a16:creationId xmlns:a16="http://schemas.microsoft.com/office/drawing/2014/main" id="{58F122D7-8EF8-0A4A-AE0F-D92EF9AAE50F}"/>
              </a:ext>
            </a:extLst>
          </p:cNvPr>
          <p:cNvSpPr txBox="1">
            <a:spLocks/>
          </p:cNvSpPr>
          <p:nvPr/>
        </p:nvSpPr>
        <p:spPr>
          <a:xfrm>
            <a:off x="2114549" y="5277104"/>
            <a:ext cx="9359901" cy="56305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1"/>
                </a:solidFill>
                <a:latin typeface="나눔고딕 ExtraBold"/>
                <a:ea typeface="나눔고딕 ExtraBold"/>
                <a:cs typeface="나눔고딕 Extra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400" dirty="0">
                <a:solidFill>
                  <a:schemeClr val="tx1">
                    <a:alpha val="100000"/>
                  </a:schemeClr>
                </a:solidFill>
              </a:rPr>
              <a:t>리스트 박스 이용한 다각형 정보 출력 </a:t>
            </a:r>
            <a:endParaRPr lang="en-US" altLang="ko-KR" sz="2400" dirty="0">
              <a:solidFill>
                <a:schemeClr val="tx1">
                  <a:alpha val="100000"/>
                </a:schemeClr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7D34915-9633-1F4E-A6AB-32581BBC6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299369"/>
            <a:ext cx="5346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6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1240</TotalTime>
  <Words>1189</Words>
  <Application>Microsoft Macintosh PowerPoint</Application>
  <PresentationFormat>화면 슬라이드 쇼(4:3)</PresentationFormat>
  <Paragraphs>194</Paragraphs>
  <Slides>14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나눔고딕 ExtraBold</vt:lpstr>
      <vt:lpstr>돋움체</vt:lpstr>
      <vt:lpstr>맑은 고딕</vt:lpstr>
      <vt:lpstr>나눔고딕</vt:lpstr>
      <vt:lpstr>Arial</vt:lpstr>
      <vt:lpstr>Calibri</vt:lpstr>
      <vt:lpstr>Calibri Light</vt:lpstr>
      <vt:lpstr>Office 테마</vt:lpstr>
      <vt:lpstr>포장기 셸 개체</vt:lpstr>
      <vt:lpstr>C프로젝트 Part1 실습 결과물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센서 조사</dc:title>
  <dc:creator>강호용</dc:creator>
  <cp:lastModifiedBy>강호용</cp:lastModifiedBy>
  <cp:revision>142</cp:revision>
  <dcterms:created xsi:type="dcterms:W3CDTF">2019-10-20T10:46:56Z</dcterms:created>
  <dcterms:modified xsi:type="dcterms:W3CDTF">2020-02-11T00:57:18Z</dcterms:modified>
</cp:coreProperties>
</file>